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tags/tag2.xml" ContentType="application/vnd.openxmlformats-officedocument.presentationml.tag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"/>
  </p:notesMasterIdLst>
  <p:sldIdLst>
    <p:sldId id="275" r:id="rId2"/>
    <p:sldId id="276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F389"/>
    <a:srgbClr val="CBA9E5"/>
    <a:srgbClr val="723577"/>
    <a:srgbClr val="990000"/>
    <a:srgbClr val="006C31"/>
    <a:srgbClr val="BC8FDD"/>
    <a:srgbClr val="57D3FF"/>
    <a:srgbClr val="A4FAD1"/>
    <a:srgbClr val="AC450C"/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7" autoAdjust="0"/>
  </p:normalViewPr>
  <p:slideViewPr>
    <p:cSldViewPr>
      <p:cViewPr varScale="1">
        <p:scale>
          <a:sx n="110" d="100"/>
          <a:sy n="110" d="100"/>
        </p:scale>
        <p:origin x="160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48051844814177"/>
          <c:y val="0.10812934788067688"/>
          <c:w val="0.83651948155185818"/>
          <c:h val="0.4425509037808584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Налоги на имущество </c:v>
                </c:pt>
                <c:pt idx="4">
                  <c:v>Государственная пошлина</c:v>
                </c:pt>
                <c:pt idx="5">
                  <c:v>Доходы от использования имущества</c:v>
                </c:pt>
                <c:pt idx="6">
                  <c:v>Доходы от продажи  материальных и нематериальных активов</c:v>
                </c:pt>
                <c:pt idx="7">
                  <c:v>Доходы от сдачи в аренду и использование муниципальног имущества</c:v>
                </c:pt>
                <c:pt idx="8">
                  <c:v>Штрафы</c:v>
                </c:pt>
                <c:pt idx="9">
                  <c:v>Прочие неналоговые доходы</c:v>
                </c:pt>
                <c:pt idx="10">
                  <c:v>Доходы от оказания платных услуг и компенсационных затрат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 formatCode="0.0">
                  <c:v>430.6</c:v>
                </c:pt>
                <c:pt idx="1">
                  <c:v>29</c:v>
                </c:pt>
                <c:pt idx="2">
                  <c:v>26.3</c:v>
                </c:pt>
                <c:pt idx="3">
                  <c:v>33</c:v>
                </c:pt>
                <c:pt idx="4">
                  <c:v>7.2</c:v>
                </c:pt>
                <c:pt idx="5">
                  <c:v>0.5</c:v>
                </c:pt>
                <c:pt idx="6">
                  <c:v>8</c:v>
                </c:pt>
                <c:pt idx="7">
                  <c:v>7.4</c:v>
                </c:pt>
                <c:pt idx="8">
                  <c:v>0.7</c:v>
                </c:pt>
                <c:pt idx="9">
                  <c:v>0.7</c:v>
                </c:pt>
                <c:pt idx="10" formatCode="#\ ##0.0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Налоги на имущество </c:v>
                </c:pt>
                <c:pt idx="4">
                  <c:v>Государственная пошлина</c:v>
                </c:pt>
                <c:pt idx="5">
                  <c:v>Доходы от использования имущества</c:v>
                </c:pt>
                <c:pt idx="6">
                  <c:v>Доходы от продажи  материальных и нематериальных активов</c:v>
                </c:pt>
                <c:pt idx="7">
                  <c:v>Доходы от сдачи в аренду и использование муниципальног имущества</c:v>
                </c:pt>
                <c:pt idx="8">
                  <c:v>Штрафы</c:v>
                </c:pt>
                <c:pt idx="9">
                  <c:v>Прочие неналоговые доходы</c:v>
                </c:pt>
                <c:pt idx="10">
                  <c:v>Доходы от оказания платных услуг и компенсационных затрат</c:v>
                </c:pt>
              </c:strCache>
            </c:strRef>
          </c:cat>
          <c:val>
            <c:numRef>
              <c:f>Лист1!$C$2:$C$12</c:f>
              <c:numCache>
                <c:formatCode>0.0</c:formatCode>
                <c:ptCount val="11"/>
                <c:pt idx="0">
                  <c:v>190</c:v>
                </c:pt>
                <c:pt idx="1">
                  <c:v>12.9</c:v>
                </c:pt>
                <c:pt idx="2">
                  <c:v>20.7</c:v>
                </c:pt>
                <c:pt idx="3" formatCode="General">
                  <c:v>5.7</c:v>
                </c:pt>
                <c:pt idx="4" formatCode="General">
                  <c:v>3</c:v>
                </c:pt>
                <c:pt idx="5" formatCode="General">
                  <c:v>0.3</c:v>
                </c:pt>
                <c:pt idx="6" formatCode="General">
                  <c:v>8.5</c:v>
                </c:pt>
                <c:pt idx="7" formatCode="General">
                  <c:v>3.2</c:v>
                </c:pt>
                <c:pt idx="8">
                  <c:v>1.5</c:v>
                </c:pt>
                <c:pt idx="9" formatCode="General">
                  <c:v>0.1</c:v>
                </c:pt>
                <c:pt idx="10" formatCode="General">
                  <c:v>3.4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2215984"/>
        <c:axId val="172216376"/>
      </c:barChart>
      <c:catAx>
        <c:axId val="172215984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2216376"/>
        <c:crosses val="autoZero"/>
        <c:auto val="1"/>
        <c:lblAlgn val="ctr"/>
        <c:lblOffset val="10"/>
        <c:noMultiLvlLbl val="0"/>
      </c:catAx>
      <c:valAx>
        <c:axId val="17221637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72215984"/>
        <c:crosses val="autoZero"/>
        <c:crossBetween val="between"/>
        <c:majorUnit val="0.1"/>
      </c:valAx>
    </c:plotArea>
    <c:legend>
      <c:legendPos val="t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0"/>
            <c:bubble3D val="0"/>
            <c:spPr>
              <a:gradFill>
                <a:gsLst>
                  <a:gs pos="0">
                    <a:srgbClr val="8488C4"/>
                  </a:gs>
                  <a:gs pos="53000">
                    <a:srgbClr val="D4DEFF"/>
                  </a:gs>
                  <a:gs pos="83000">
                    <a:srgbClr val="D4DEFF"/>
                  </a:gs>
                  <a:gs pos="100000">
                    <a:srgbClr val="96AB94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glow rad="127000">
                  <a:schemeClr val="bg1"/>
                </a:glo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/>
                <a:bevelB w="63500" h="635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 </c:v>
                </c:pt>
                <c:pt idx="5">
                  <c:v>Возвраты остатков субсидий, субвенции и иных МБТ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260.89999999999998</c:v>
                </c:pt>
                <c:pt idx="1">
                  <c:v>359.7</c:v>
                </c:pt>
                <c:pt idx="2" formatCode="0.0">
                  <c:v>278.3</c:v>
                </c:pt>
                <c:pt idx="3">
                  <c:v>9.1999999999999993</c:v>
                </c:pt>
                <c:pt idx="4">
                  <c:v>0</c:v>
                </c:pt>
                <c:pt idx="5">
                  <c:v>-3.7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 </c:v>
                </c:pt>
                <c:pt idx="5">
                  <c:v>Возвраты остатков субсидий, субвенции и иных МБТ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123.9</c:v>
                </c:pt>
                <c:pt idx="1">
                  <c:v>205.6</c:v>
                </c:pt>
                <c:pt idx="2">
                  <c:v>80.400000000000006</c:v>
                </c:pt>
                <c:pt idx="3">
                  <c:v>8.1</c:v>
                </c:pt>
                <c:pt idx="4" formatCode="General">
                  <c:v>0</c:v>
                </c:pt>
                <c:pt idx="5" formatCode="General">
                  <c:v>-3.7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75576672"/>
        <c:axId val="175577456"/>
      </c:barChart>
      <c:catAx>
        <c:axId val="17557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effectLst>
            <a:outerShdw blurRad="50800" dist="50800" dir="5400000" algn="ctr" rotWithShape="0">
              <a:schemeClr val="bg1"/>
            </a:outerShdw>
          </a:effectLst>
        </c:spPr>
        <c:txPr>
          <a:bodyPr rot="0" vert="horz"/>
          <a:lstStyle/>
          <a:p>
            <a:pPr>
              <a:defRPr sz="12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5577456"/>
        <c:crosses val="autoZero"/>
        <c:auto val="0"/>
        <c:lblAlgn val="ctr"/>
        <c:lblOffset val="100"/>
        <c:noMultiLvlLbl val="0"/>
      </c:catAx>
      <c:valAx>
        <c:axId val="175577456"/>
        <c:scaling>
          <c:orientation val="minMax"/>
          <c:max val="1"/>
          <c:min val="-1"/>
        </c:scaling>
        <c:delete val="1"/>
        <c:axPos val="l"/>
        <c:numFmt formatCode="0%" sourceLinked="1"/>
        <c:majorTickMark val="none"/>
        <c:minorTickMark val="none"/>
        <c:tickLblPos val="nextTo"/>
        <c:crossAx val="175576672"/>
        <c:crosses val="autoZero"/>
        <c:crossBetween val="between"/>
        <c:majorUnit val="0.1"/>
      </c:valAx>
      <c:spPr>
        <a:effectLst>
          <a:glow rad="63500">
            <a:schemeClr val="accent1">
              <a:satMod val="175000"/>
              <a:alpha val="40000"/>
            </a:schemeClr>
          </a:glow>
        </a:effectLst>
      </c:spPr>
    </c:plotArea>
    <c:legend>
      <c:legendPos val="t"/>
      <c:layout>
        <c:manualLayout>
          <c:xMode val="edge"/>
          <c:yMode val="edge"/>
          <c:x val="0.29048150881567358"/>
          <c:y val="0.7601268090712926"/>
          <c:w val="0.18386448841250053"/>
          <c:h val="6.3929125245864707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D9269-0BD3-485B-8273-EEC0A3B61763}" type="datetimeFigureOut">
              <a:rPr lang="ru-RU" smtClean="0"/>
              <a:pPr/>
              <a:t>21.07.2026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1F989-1C83-42C2-A79E-8C9470B5F8C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61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C5DC1-6182-47C0-AF33-8AC9934E26F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4F9FD-FF75-43D9-BBBD-AEEF479F91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006AA-D804-43EB-B0D3-175C745060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72309-4A16-47C7-8157-063D74C416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E9DADB-70BA-4312-B568-9C7E30CC36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FB760-1AB2-4CE8-8E0B-E5F6B7F25D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9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0EDD6E-E05B-4657-BC45-93CE83FB67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19F55-6F78-4A25-994D-3F512FBF60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9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A977A2-44B7-4547-807E-B8300AC58F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B6C4F-EFDB-4064-AFC7-9490BBE2A4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7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69B38-96AA-4FA7-9EBF-945D416F30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DE5DB-97FB-4438-8D20-B349F5DFB1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9FE5A-0B52-4AFD-A20B-ECA54860B84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0F062-6094-43A7-8C92-5C5EA4DA58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5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5C9C9-613D-4A99-8416-F436E22F79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CD60D-6565-405E-B5C7-51503E6C93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9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6E1B1B-1524-49A1-AF85-43AA81EFE1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4D7E-120F-4C11-8D45-5B704600A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2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D05F5-886B-4726-90C6-51DF5031FD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91590-9640-4F43-A7B4-B483D6B1B8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8A2D2-FF82-4235-96A0-F6BA9A5792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9372E-7BEB-4505-B4F3-1E5752E048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2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D96EA-A9D5-4B3E-B172-19630498F76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30646-AF43-453A-B1FD-AC30441198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981950" cy="172878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налоговых и неналоговых доходов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Ардатовского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6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млн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89416136"/>
              </p:ext>
            </p:extLst>
          </p:nvPr>
        </p:nvGraphicFramePr>
        <p:xfrm>
          <a:off x="0" y="1268760"/>
          <a:ext cx="9036496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190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981950" cy="172878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безвозмездных поступлений бюджета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Ардатовского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за 6 месяца 2026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млн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0776404"/>
              </p:ext>
            </p:extLst>
          </p:nvPr>
        </p:nvGraphicFramePr>
        <p:xfrm>
          <a:off x="107504" y="1268760"/>
          <a:ext cx="896448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9374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3375</TotalTime>
  <Words>0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 Исполнение налоговых и неналоговых доходов бюджета  Ардатовского муниципального округа за 6 месяцев 2026 г., млн. рублей                                                                                                                                                                                                                          </vt:lpstr>
      <vt:lpstr> Исполнение безвозмездных поступлений бюджета Ардатовского муниципального округа за 6 месяца 2026 г., млн. рублей                                                                                                                                                                                                                          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доходной части бюджета Шарангского муниципального района  за 2008-2012 годы                                                                                        млн.руб.</dc:title>
  <dc:creator>Домрачева</dc:creator>
  <cp:lastModifiedBy>Татьяна</cp:lastModifiedBy>
  <cp:revision>253</cp:revision>
  <cp:lastPrinted>2021-02-10T09:49:33Z</cp:lastPrinted>
  <dcterms:created xsi:type="dcterms:W3CDTF">2013-01-23T06:06:02Z</dcterms:created>
  <dcterms:modified xsi:type="dcterms:W3CDTF">2026-07-21T11:58:00Z</dcterms:modified>
</cp:coreProperties>
</file>